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.xml" ContentType="application/vnd.openxmlformats-officedocument.presentationml.tags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6" r:id="rId5"/>
  </p:sldMasterIdLst>
  <p:notesMasterIdLst>
    <p:notesMasterId r:id="rId17"/>
  </p:notesMasterIdLst>
  <p:handoutMasterIdLst>
    <p:handoutMasterId r:id="rId18"/>
  </p:handoutMasterIdLst>
  <p:sldIdLst>
    <p:sldId id="256" r:id="rId6"/>
    <p:sldId id="258" r:id="rId7"/>
    <p:sldId id="272" r:id="rId8"/>
    <p:sldId id="278" r:id="rId9"/>
    <p:sldId id="280" r:id="rId10"/>
    <p:sldId id="279" r:id="rId11"/>
    <p:sldId id="281" r:id="rId12"/>
    <p:sldId id="282" r:id="rId13"/>
    <p:sldId id="284" r:id="rId14"/>
    <p:sldId id="285" r:id="rId15"/>
    <p:sldId id="286" r:id="rId16"/>
  </p:sldIdLst>
  <p:sldSz cx="9144000" cy="6858000" type="screen4x3"/>
  <p:notesSz cx="9296400" cy="70104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6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1" autoAdjust="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597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233" y="0"/>
            <a:ext cx="4028596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B3215-9539-47DF-9BFD-CA96FE21BC7F}" type="datetimeFigureOut">
              <a:rPr lang="en-CA" smtClean="0"/>
              <a:t>2016-02-23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8597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233" y="6657975"/>
            <a:ext cx="4028596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98142-A928-478E-B3FE-C908066B38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968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44" tIns="46872" rIns="93744" bIns="4687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960" y="1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44" tIns="46872" rIns="93744" bIns="4687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30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520" y="3329940"/>
            <a:ext cx="6817360" cy="31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44" tIns="46872" rIns="93744" bIns="468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88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44" tIns="46872" rIns="93744" bIns="4687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960" y="665988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744" tIns="46872" rIns="93744" bIns="4687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995F98CC-C37E-416E-86C4-74A7D6D6A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5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BAD8455-6A6B-4E39-B650-9D5F9F2A996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61672" indent="-2929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71804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40525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09246" indent="-2343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77968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46689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515411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84132" indent="-2343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0BFDC3-3119-4E18-99AF-AD3FEAC1E20B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6C6BD-AFC0-4923-8E60-18B943925F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F40C7-1D06-420B-BA0A-DFFE1F305B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E78F8-88C4-4BD0-B509-941295D114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881A0-D376-4E63-A7D6-0D9FB3111C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484094-D121-4422-A5EB-8009D99C7F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97238-D45D-4D10-9075-5A4F3FC656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61B49-49F3-47E9-8398-01D39F6D83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54707-54F5-4FBD-B08C-6D40EC77F3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33DFE-944F-4C59-B9B6-D8719A530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2761AB9-1430-4260-9C63-DA91DE665C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D9E4A-4E8F-4F77-9FBD-4C4FC2D3F7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February 23,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F766A4-2334-4D98-B06C-E84E750E78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tags" Target="../tags/tag6.xml"/><Relationship Id="rId7" Type="http://schemas.openxmlformats.org/officeDocument/2006/relationships/image" Target="../media/image22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21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7.xml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7"/>
          <p:cNvSpPr txBox="1">
            <a:spLocks noChangeArrowheads="1"/>
          </p:cNvSpPr>
          <p:nvPr/>
        </p:nvSpPr>
        <p:spPr bwMode="auto">
          <a:xfrm>
            <a:off x="4343400" y="3505200"/>
            <a:ext cx="457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4 Steps to Action Mapping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029200" y="6477000"/>
            <a:ext cx="40386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1600" b="1" dirty="0" smtClean="0">
                <a:solidFill>
                  <a:schemeClr val="bg1"/>
                </a:solidFill>
                <a:latin typeface="Verdana Pro Cond Light" pitchFamily="34" charset="0"/>
              </a:rPr>
              <a:t>Adapted from Cathy-Moore.com</a:t>
            </a:r>
            <a:endParaRPr lang="en-US" altLang="en-US" sz="1600" b="1" dirty="0">
              <a:solidFill>
                <a:schemeClr val="bg1"/>
              </a:solidFill>
              <a:latin typeface="Verdana Pro Cond Light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39680"/>
            <a:ext cx="2590800" cy="103452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2252929" y="305732"/>
            <a:ext cx="662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Draw Your Final Action Map Here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819400" y="5301895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You’re Ready to Take Action!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4800" y="1797020"/>
            <a:ext cx="8534400" cy="3263960"/>
            <a:chOff x="152400" y="749360"/>
            <a:chExt cx="8839200" cy="3657600"/>
          </a:xfrm>
        </p:grpSpPr>
        <p:pic>
          <p:nvPicPr>
            <p:cNvPr id="1026" name="Picture 2" descr="C:\Users\edpluci\AppData\Local\Microsoft\Windows\INetCache\IE\18EIWSOI\stickman-25583_640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3532" y="749360"/>
              <a:ext cx="2943226" cy="3657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C:\Users\edpluci\AppData\Local\Microsoft\Windows\INetCache\IE\BKSVDMH5\large-stick-figure-man-jumping-166.6-11598[1].gif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749360"/>
              <a:ext cx="2876225" cy="3657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edpluci\AppData\Local\Microsoft\Windows\INetCache\IE\XVC631I1\large-stick-figure-sitting-33.3-11602[1].gi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1665" y="749360"/>
              <a:ext cx="2369935" cy="3657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228600" y="1524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Congratulations!</a:t>
            </a:r>
            <a:endParaRPr lang="en-CA" sz="6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5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Final Quiz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54707-54F5-4FBD-B08C-6D40EC77F36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35" name="Picture 3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2362200"/>
            <a:ext cx="5740400" cy="3085088"/>
          </a:xfrm>
          <a:prstGeom prst="rect">
            <a:avLst/>
          </a:prstGeom>
        </p:spPr>
      </p:pic>
      <p:pic>
        <p:nvPicPr>
          <p:cNvPr id="36" name="Picture 35"/>
          <p:cNvPicPr>
            <a:picLocks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588000"/>
            <a:ext cx="2560320" cy="61447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/>
                </a:solidFill>
                <a:prstDash val="soli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37" name="Picture 36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920" y="5588000"/>
            <a:ext cx="2560320" cy="61447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/>
                </a:solidFill>
                <a:prstDash val="soli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custDataLst>
      <p:tags r:id="rId1"/>
    </p:custDataLst>
    <p:extLst>
      <p:ext uri="{BB962C8B-B14F-4D97-AF65-F5344CB8AC3E}">
        <p14:creationId xmlns:p14="http://schemas.microsoft.com/office/powerpoint/2010/main" val="265980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2590800" y="305733"/>
            <a:ext cx="632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No More Information Dumps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819400" y="5334000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1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66800"/>
            <a:ext cx="2209800" cy="2209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62300" y="1196876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002060"/>
                </a:solidFill>
                <a:latin typeface="Verdana Pro" pitchFamily="34" charset="0"/>
              </a:rPr>
              <a:t>What is the </a:t>
            </a:r>
            <a:r>
              <a:rPr lang="en-US" altLang="en-US" dirty="0" smtClean="0">
                <a:solidFill>
                  <a:srgbClr val="002060"/>
                </a:solidFill>
                <a:latin typeface="Verdana Pro" pitchFamily="34" charset="0"/>
              </a:rPr>
              <a:t>goal </a:t>
            </a:r>
            <a:r>
              <a:rPr lang="en-US" altLang="en-US" dirty="0">
                <a:solidFill>
                  <a:srgbClr val="002060"/>
                </a:solidFill>
                <a:latin typeface="Verdana Pro" pitchFamily="34" charset="0"/>
              </a:rPr>
              <a:t>for this </a:t>
            </a:r>
            <a:r>
              <a:rPr lang="en-US" altLang="en-US" dirty="0" smtClean="0">
                <a:solidFill>
                  <a:srgbClr val="002060"/>
                </a:solidFill>
                <a:latin typeface="Verdana Pro" pitchFamily="34" charset="0"/>
              </a:rPr>
              <a:t>eLearning </a:t>
            </a:r>
            <a:r>
              <a:rPr lang="en-US" altLang="en-US" dirty="0">
                <a:solidFill>
                  <a:srgbClr val="002060"/>
                </a:solidFill>
                <a:latin typeface="Verdana Pro" pitchFamily="34" charset="0"/>
              </a:rPr>
              <a:t>module</a:t>
            </a:r>
            <a:r>
              <a:rPr lang="en-US" altLang="en-US" dirty="0" smtClean="0">
                <a:solidFill>
                  <a:srgbClr val="002060"/>
                </a:solidFill>
                <a:latin typeface="Verdana Pro" pitchFamily="34" charset="0"/>
              </a:rPr>
              <a:t>?  Identify the goal by defining the behavioural change you want to create.  Your goal needs to be measurable!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2590800" y="305733"/>
            <a:ext cx="632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eLearning Mistake #1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1295400"/>
            <a:ext cx="1752600" cy="1752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33675" y="3124199"/>
            <a:ext cx="3676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600" dirty="0" smtClean="0">
                <a:solidFill>
                  <a:srgbClr val="002060"/>
                </a:solidFill>
                <a:latin typeface="Verdana Pro" pitchFamily="34" charset="0"/>
              </a:rPr>
              <a:t>i.e. The goal of this eLearning module is that hand hygiene compliance audit results will increase.</a:t>
            </a:r>
            <a:endParaRPr lang="en-CA" sz="1600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19400" y="5334000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1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0" y="680091"/>
            <a:ext cx="38862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Identify</a:t>
            </a:r>
            <a:r>
              <a:rPr lang="en-US" altLang="en-US" sz="2200" b="1" dirty="0" smtClean="0">
                <a:solidFill>
                  <a:srgbClr val="776441"/>
                </a:solidFill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what </a:t>
            </a: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the learners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need to </a:t>
            </a:r>
            <a:r>
              <a:rPr lang="en-US" altLang="en-US" sz="2400" b="1" dirty="0" smtClean="0">
                <a:solidFill>
                  <a:srgbClr val="002060"/>
                </a:solidFill>
                <a:latin typeface="Verdana Pro" pitchFamily="34" charset="0"/>
              </a:rPr>
              <a:t>do</a:t>
            </a: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 by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listing the actions </a:t>
            </a: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the learners must take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to meet the goal.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These are your learning outcomes based on Bloom’s Taxonomy Action Verbs.</a:t>
            </a:r>
            <a:endParaRPr lang="en-US" altLang="en-US" sz="2400" dirty="0">
              <a:solidFill>
                <a:srgbClr val="002060"/>
              </a:solidFill>
              <a:latin typeface="Verdana Pro" pitchFamily="34" charset="0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819400" y="5334000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2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74378" y="762000"/>
            <a:ext cx="3242244" cy="3105789"/>
            <a:chOff x="474378" y="762000"/>
            <a:chExt cx="3242244" cy="310578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5400" y="1524000"/>
              <a:ext cx="1600200" cy="1600200"/>
            </a:xfrm>
            <a:prstGeom prst="rect">
              <a:avLst/>
            </a:prstGeom>
          </p:spPr>
        </p:pic>
        <p:pic>
          <p:nvPicPr>
            <p:cNvPr id="2050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4817" y="762000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2162127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378" y="2154690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5978" y="3429000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2199" y="1073724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1237611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0845" y="2990212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C:\Users\edpluci\AppData\Local\Microsoft\Windows\INetCache\IE\BKSVDMH5\runner-27852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006108"/>
              <a:ext cx="516222" cy="438789"/>
            </a:xfrm>
            <a:prstGeom prst="ellipse">
              <a:avLst/>
            </a:prstGeom>
            <a:ln w="1905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79250" y="3091049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289904">
              <a:off x="1216681" y="2791597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990600" y="2264734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H="1">
              <a:off x="2743200" y="2272169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1832952" y="1338448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324116">
              <a:off x="1183749" y="1637505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608473">
              <a:off x="2547598" y="1510096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2972367" flipH="1">
              <a:off x="2458850" y="2857117"/>
              <a:ext cx="457200" cy="2187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7973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62200" y="1676400"/>
            <a:ext cx="4521080" cy="3019425"/>
            <a:chOff x="1371600" y="2260784"/>
            <a:chExt cx="6770686" cy="43910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9561" y="2260784"/>
              <a:ext cx="6562725" cy="4391025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 bwMode="auto">
            <a:xfrm>
              <a:off x="1371600" y="6172200"/>
              <a:ext cx="914400" cy="47960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84" charset="-128"/>
              </a:endParaRPr>
            </a:p>
          </p:txBody>
        </p:sp>
      </p:grp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323671"/>
            <a:ext cx="861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Identify why people aren’t </a:t>
            </a: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currently taking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the necessary actions and consider the areas in which training can actually solve the workplace problem.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19400" y="5334000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2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9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29200" y="381000"/>
            <a:ext cx="3886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Design practice activities that mirror the real-world as much as </a:t>
            </a: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possible.  At least one activity for each learning outcome.</a:t>
            </a:r>
            <a:endParaRPr lang="en-US" altLang="en-US" sz="2400" dirty="0">
              <a:solidFill>
                <a:srgbClr val="002060"/>
              </a:solidFill>
              <a:latin typeface="Verdana Pro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Avoid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fact checks and trivia questions as these do not mirror the real world.</a:t>
            </a: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819400" y="5301895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3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65313" y="200903"/>
            <a:ext cx="4359087" cy="4292146"/>
            <a:chOff x="467829" y="200903"/>
            <a:chExt cx="4359087" cy="4292146"/>
          </a:xfrm>
        </p:grpSpPr>
        <p:grpSp>
          <p:nvGrpSpPr>
            <p:cNvPr id="44" name="Group 43"/>
            <p:cNvGrpSpPr/>
            <p:nvPr/>
          </p:nvGrpSpPr>
          <p:grpSpPr>
            <a:xfrm>
              <a:off x="1020111" y="797486"/>
              <a:ext cx="3242244" cy="3105789"/>
              <a:chOff x="474378" y="762000"/>
              <a:chExt cx="3242244" cy="3105789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95400" y="1524000"/>
                <a:ext cx="1600200" cy="1600200"/>
              </a:xfrm>
              <a:prstGeom prst="rect">
                <a:avLst/>
              </a:prstGeom>
            </p:spPr>
          </p:pic>
          <p:pic>
            <p:nvPicPr>
              <p:cNvPr id="46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14817" y="762000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00400" y="2162127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4378" y="2154690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5978" y="3429000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0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42199" y="1073724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2000" y="1237611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2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0845" y="2990212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3" name="Picture 2" descr="C:\Users\edpluci\AppData\Local\Microsoft\Windows\INetCache\IE\BKSVDMH5\runner-27852_640[1]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3006108"/>
                <a:ext cx="516222" cy="438789"/>
              </a:xfrm>
              <a:prstGeom prst="ellipse">
                <a:avLst/>
              </a:prstGeom>
              <a:ln w="19050" cap="rnd">
                <a:solidFill>
                  <a:srgbClr val="C8C6BD"/>
                </a:solidFill>
                <a:prstDash val="solid"/>
              </a:ln>
              <a:effectLst/>
              <a:scene3d>
                <a:camera prst="perspectiveFront" fov="5400000"/>
                <a:lightRig rig="threePt" dir="t">
                  <a:rot lat="0" lon="0" rev="19200000"/>
                </a:lightRig>
              </a:scene3d>
              <a:sp3d extrusionH="25400">
                <a:bevelT w="304800" h="152400" prst="hardEdge"/>
                <a:extrusionClr>
                  <a:srgbClr val="000000"/>
                </a:extrusionClr>
              </a:sp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4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1879250" y="3091049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5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289904">
                <a:off x="1216681" y="2791597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6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990600" y="2264734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 flipH="1">
                <a:off x="2743200" y="2272169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8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200000" flipV="1">
                <a:off x="1832952" y="1338448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9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3324116">
                <a:off x="1183749" y="1637505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0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608473">
                <a:off x="2547598" y="1510096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1" name="Picture 3" descr="C:\Users\edpluci\AppData\Local\Microsoft\Windows\INetCache\IE\BKSVDMH5\large-arrow-pointing-left-blue-166.6-10792[1].g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2972367" flipH="1">
                <a:off x="2458850" y="2857117"/>
                <a:ext cx="457200" cy="2187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74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336380" y="200903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75765" y="609600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262355" y="2127291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715028" y="3356704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367541" y="3928488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71772" y="3363927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67829" y="2127289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14400" y="810487"/>
              <a:ext cx="564561" cy="5645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973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81000" y="228600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Identify what people really need to know by curating the information that learners </a:t>
            </a:r>
            <a:r>
              <a:rPr lang="en-US" altLang="en-US" sz="2400" b="1" dirty="0">
                <a:solidFill>
                  <a:srgbClr val="002060"/>
                </a:solidFill>
                <a:latin typeface="Verdana Pro" pitchFamily="34" charset="0"/>
              </a:rPr>
              <a:t>must have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to complete the practice activities.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819400" y="5301895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4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pic>
        <p:nvPicPr>
          <p:cNvPr id="4099" name="Picture 3" descr="C:\Users\edpluci\AppData\Local\Microsoft\Windows\INetCache\IE\BKSVDMH5\paper-07[1]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942" y="1600200"/>
            <a:ext cx="1459971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edpluci\AppData\Local\Microsoft\Windows\INetCache\IE\BKSVDMH5\paper-23700_640[1]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52600"/>
            <a:ext cx="1588056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41148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 smtClean="0">
                <a:solidFill>
                  <a:srgbClr val="002060"/>
                </a:solidFill>
                <a:latin typeface="Comic Sans MS" pitchFamily="66" charset="0"/>
              </a:rPr>
              <a:t>“need to know information”</a:t>
            </a:r>
            <a:endParaRPr lang="en-CA" sz="20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41148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 smtClean="0">
                <a:solidFill>
                  <a:srgbClr val="002060"/>
                </a:solidFill>
                <a:latin typeface="Comic Sans MS" pitchFamily="66" charset="0"/>
              </a:rPr>
              <a:t>“nice to know information”</a:t>
            </a:r>
            <a:endParaRPr lang="en-CA" sz="20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01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2819400" y="5301895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Mapping Step 4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sp>
        <p:nvSpPr>
          <p:cNvPr id="99" name="Slide Number Placeholder 1"/>
          <p:cNvSpPr txBox="1">
            <a:spLocks/>
          </p:cNvSpPr>
          <p:nvPr/>
        </p:nvSpPr>
        <p:spPr>
          <a:xfrm>
            <a:off x="8382000" y="6172200"/>
            <a:ext cx="502920" cy="502920"/>
          </a:xfrm>
          <a:prstGeom prst="ellipse">
            <a:avLst/>
          </a:prstGeom>
          <a:noFill/>
          <a:ln w="19050">
            <a:solidFill>
              <a:srgbClr val="FFFF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" tIns="9144" rIns="9144" bIns="9144" rtlCol="0" anchor="ctr">
            <a:norm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9219" y="187568"/>
            <a:ext cx="4268406" cy="4638888"/>
            <a:chOff x="325073" y="77578"/>
            <a:chExt cx="4268406" cy="4638888"/>
          </a:xfrm>
        </p:grpSpPr>
        <p:grpSp>
          <p:nvGrpSpPr>
            <p:cNvPr id="100" name="Group 99"/>
            <p:cNvGrpSpPr/>
            <p:nvPr/>
          </p:nvGrpSpPr>
          <p:grpSpPr>
            <a:xfrm>
              <a:off x="762447" y="492308"/>
              <a:ext cx="3414971" cy="3807249"/>
              <a:chOff x="467829" y="200903"/>
              <a:chExt cx="4359087" cy="4292146"/>
            </a:xfrm>
          </p:grpSpPr>
          <p:grpSp>
            <p:nvGrpSpPr>
              <p:cNvPr id="101" name="Group 100"/>
              <p:cNvGrpSpPr/>
              <p:nvPr/>
            </p:nvGrpSpPr>
            <p:grpSpPr>
              <a:xfrm>
                <a:off x="1020111" y="797486"/>
                <a:ext cx="3242244" cy="3105789"/>
                <a:chOff x="474378" y="762000"/>
                <a:chExt cx="3242244" cy="3105789"/>
              </a:xfrm>
            </p:grpSpPr>
            <p:pic>
              <p:nvPicPr>
                <p:cNvPr id="110" name="Picture 10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95400" y="1524000"/>
                  <a:ext cx="1600200" cy="1600200"/>
                </a:xfrm>
                <a:prstGeom prst="rect">
                  <a:avLst/>
                </a:prstGeom>
              </p:spPr>
            </p:pic>
            <p:pic>
              <p:nvPicPr>
                <p:cNvPr id="111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14817" y="762000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2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00400" y="2162127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3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4378" y="2154690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4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45978" y="3429000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5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2199" y="1073724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6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62000" y="1237611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7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20845" y="2990212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8" name="Picture 2" descr="C:\Users\edpluci\AppData\Local\Microsoft\Windows\INetCache\IE\BKSVDMH5\runner-27852_640[1].png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8200" y="3006108"/>
                  <a:ext cx="516222" cy="438789"/>
                </a:xfrm>
                <a:prstGeom prst="ellipse">
                  <a:avLst/>
                </a:prstGeom>
                <a:ln w="19050" cap="rnd">
                  <a:solidFill>
                    <a:srgbClr val="C8C6BD"/>
                  </a:solidFill>
                  <a:prstDash val="solid"/>
                </a:ln>
                <a:effectLst/>
                <a:scene3d>
                  <a:camera prst="perspectiveFront" fov="5400000"/>
                  <a:lightRig rig="threePt" dir="t">
                    <a:rot lat="0" lon="0" rev="19200000"/>
                  </a:lightRig>
                </a:scene3d>
                <a:sp3d extrusionH="25400">
                  <a:bevelT w="304800" h="152400" prst="hardEdge"/>
                  <a:extrusionClr>
                    <a:srgbClr val="000000"/>
                  </a:extrusionClr>
                </a:sp3d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9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5400000">
                  <a:off x="1879250" y="3091049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0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8289904">
                  <a:off x="1216681" y="2791597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1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>
                  <a:off x="990600" y="2264734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2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0800000" flipH="1">
                  <a:off x="2743200" y="2272169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3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200000" flipV="1">
                  <a:off x="1832952" y="1338448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4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3324116">
                  <a:off x="1183749" y="1637505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5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8608473">
                  <a:off x="2547598" y="1510096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6" name="Picture 3" descr="C:\Users\edpluci\AppData\Local\Microsoft\Windows\INetCache\IE\BKSVDMH5\large-arrow-pointing-left-blue-166.6-10792[1].gif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2972367" flipH="1">
                  <a:off x="2458850" y="2857117"/>
                  <a:ext cx="457200" cy="2187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102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2336380" y="200903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75765" y="609600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4262355" y="2127291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5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715028" y="3356704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6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2367541" y="3928488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7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971772" y="3363927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8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467829" y="2127289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9" name="Picture 2" descr="C:\Users\edpluci\AppData\Local\Microsoft\Windows\INetCache\IE\XVC631I1\1294067564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914400" y="810487"/>
                <a:ext cx="564561" cy="564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7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2386" y="77578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2362" y="548275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6105" y="2232767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2362" y="3663612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1208" y="4279092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054" y="3681049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073" y="2256846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4397" y="722239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5" name="Text Box 5"/>
          <p:cNvSpPr txBox="1">
            <a:spLocks noChangeArrowheads="1"/>
          </p:cNvSpPr>
          <p:nvPr/>
        </p:nvSpPr>
        <p:spPr bwMode="auto">
          <a:xfrm>
            <a:off x="4800600" y="1521975"/>
            <a:ext cx="4191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smtClean="0">
                <a:solidFill>
                  <a:srgbClr val="002060"/>
                </a:solidFill>
                <a:latin typeface="Verdana Pro" pitchFamily="34" charset="0"/>
              </a:rPr>
              <a:t>Content slides need to be information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that learners </a:t>
            </a:r>
            <a:r>
              <a:rPr lang="en-US" altLang="en-US" sz="2400" b="1" dirty="0">
                <a:solidFill>
                  <a:srgbClr val="002060"/>
                </a:solidFill>
                <a:latin typeface="Verdana Pro" pitchFamily="34" charset="0"/>
              </a:rPr>
              <a:t>must have </a:t>
            </a:r>
            <a:r>
              <a:rPr lang="en-US" altLang="en-US" sz="2400" dirty="0">
                <a:solidFill>
                  <a:srgbClr val="002060"/>
                </a:solidFill>
                <a:latin typeface="Verdana Pro" pitchFamily="34" charset="0"/>
              </a:rPr>
              <a:t>to complete the practice activities.</a:t>
            </a:r>
          </a:p>
        </p:txBody>
      </p:sp>
    </p:spTree>
    <p:extLst>
      <p:ext uri="{BB962C8B-B14F-4D97-AF65-F5344CB8AC3E}">
        <p14:creationId xmlns:p14="http://schemas.microsoft.com/office/powerpoint/2010/main" val="16043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5B5ABB-4C78-454D-B1B7-8EC0D2A024BD}" type="slidenum">
              <a:rPr lang="en-US" altLang="en-US" sz="1000" smtClean="0">
                <a:solidFill>
                  <a:srgbClr val="77644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000" smtClean="0">
              <a:solidFill>
                <a:srgbClr val="776441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819400" y="5301895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n-US" altLang="en-US" sz="3600" b="1" dirty="0" smtClean="0">
                <a:solidFill>
                  <a:schemeClr val="bg1"/>
                </a:solidFill>
                <a:latin typeface="Verdana Pro Black" pitchFamily="34" charset="0"/>
              </a:rPr>
              <a:t>Action Map Summary</a:t>
            </a:r>
            <a:endParaRPr lang="en-US" altLang="en-US" sz="3600" b="1" dirty="0">
              <a:solidFill>
                <a:schemeClr val="bg1"/>
              </a:solidFill>
              <a:latin typeface="Verdana Pro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79274"/>
            <a:ext cx="83057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>
                <a:solidFill>
                  <a:srgbClr val="002060"/>
                </a:solidFill>
                <a:latin typeface="Verdana Pro" pitchFamily="34" charset="0"/>
              </a:rPr>
              <a:t>In the end our eLearning module is:</a:t>
            </a:r>
          </a:p>
          <a:p>
            <a:endParaRPr lang="en-CA" sz="800" dirty="0" smtClean="0">
              <a:solidFill>
                <a:srgbClr val="002060"/>
              </a:solidFill>
              <a:latin typeface="Verdana Pro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CA" sz="2000" dirty="0" smtClean="0">
                <a:solidFill>
                  <a:srgbClr val="002060"/>
                </a:solidFill>
                <a:latin typeface="Verdana Pro" pitchFamily="34" charset="0"/>
              </a:rPr>
              <a:t>A stream of realistic compelling challenges/activities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CA" sz="2000" dirty="0" smtClean="0">
                <a:solidFill>
                  <a:srgbClr val="002060"/>
                </a:solidFill>
                <a:latin typeface="Verdana Pro" pitchFamily="34" charset="0"/>
              </a:rPr>
              <a:t>Supported by tightly focused material like job aids or other NECESSARY information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CA" sz="2000" dirty="0" smtClean="0">
                <a:solidFill>
                  <a:srgbClr val="002060"/>
                </a:solidFill>
                <a:latin typeface="Verdana Pro" pitchFamily="34" charset="0"/>
              </a:rPr>
              <a:t>Has measurable impact on the learner’s performance</a:t>
            </a:r>
            <a:endParaRPr lang="en-CA" sz="2000" dirty="0">
              <a:solidFill>
                <a:srgbClr val="002060"/>
              </a:solidFill>
              <a:latin typeface="Verdana Pro" pitchFamily="34" charset="0"/>
            </a:endParaRPr>
          </a:p>
        </p:txBody>
      </p:sp>
      <p:grpSp>
        <p:nvGrpSpPr>
          <p:cNvPr id="14348" name="Group 14347"/>
          <p:cNvGrpSpPr/>
          <p:nvPr/>
        </p:nvGrpSpPr>
        <p:grpSpPr>
          <a:xfrm>
            <a:off x="304800" y="2633666"/>
            <a:ext cx="8610600" cy="1938334"/>
            <a:chOff x="381000" y="2642703"/>
            <a:chExt cx="8610600" cy="1938334"/>
          </a:xfrm>
        </p:grpSpPr>
        <p:sp>
          <p:nvSpPr>
            <p:cNvPr id="7" name="TextBox 6"/>
            <p:cNvSpPr txBox="1"/>
            <p:nvPr/>
          </p:nvSpPr>
          <p:spPr>
            <a:xfrm>
              <a:off x="381000" y="2642703"/>
              <a:ext cx="2133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000" dirty="0" smtClean="0">
                  <a:solidFill>
                    <a:srgbClr val="002060"/>
                  </a:solidFill>
                  <a:latin typeface="Comic Sans MS" pitchFamily="66" charset="0"/>
                </a:rPr>
                <a:t>Stream of realistic challenges /activities</a:t>
              </a:r>
              <a:endParaRPr lang="en-CA" sz="2000" dirty="0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53200" y="3733800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000" dirty="0" smtClean="0">
                  <a:solidFill>
                    <a:srgbClr val="002060"/>
                  </a:solidFill>
                  <a:latin typeface="Comic Sans MS" pitchFamily="66" charset="0"/>
                </a:rPr>
                <a:t>Job Aid or other NECESSARY info</a:t>
              </a:r>
              <a:endParaRPr lang="en-CA" sz="2000" dirty="0">
                <a:solidFill>
                  <a:srgbClr val="002060"/>
                </a:solidFill>
                <a:latin typeface="Comic Sans MS" pitchFamily="66" charset="0"/>
              </a:endParaRPr>
            </a:p>
          </p:txBody>
        </p:sp>
        <p:pic>
          <p:nvPicPr>
            <p:cNvPr id="11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609552" y="2911595"/>
              <a:ext cx="500781" cy="4422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645754" y="2911595"/>
              <a:ext cx="500781" cy="4422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28351" y="2911595"/>
              <a:ext cx="500781" cy="4422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Users\edpluci\AppData\Local\Microsoft\Windows\INetCache\IE\XVC631I1\1294067564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618951" y="2911595"/>
              <a:ext cx="500781" cy="4422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3200400" y="3047069"/>
              <a:ext cx="405549" cy="1713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4191000" y="3047070"/>
              <a:ext cx="405549" cy="1713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3" descr="C:\Users\edpluci\AppData\Local\Microsoft\Windows\INetCache\IE\BKSVDMH5\large-arrow-pointing-left-blue-166.6-10792[1].gi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181600" y="3047071"/>
              <a:ext cx="405549" cy="1713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8" name="Straight Arrow Connector 17"/>
            <p:cNvCxnSpPr/>
            <p:nvPr/>
          </p:nvCxnSpPr>
          <p:spPr>
            <a:xfrm flipV="1">
              <a:off x="2133600" y="3132739"/>
              <a:ext cx="533400" cy="8567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90799" y="3372831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activity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81399" y="3366138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activity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1999" y="3359445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activity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62599" y="3352752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activity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pic>
          <p:nvPicPr>
            <p:cNvPr id="25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3155" y="3886200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5087" y="3886200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8" name="Straight Arrow Connector 27"/>
            <p:cNvCxnSpPr/>
            <p:nvPr/>
          </p:nvCxnSpPr>
          <p:spPr>
            <a:xfrm flipH="1">
              <a:off x="5795617" y="4104887"/>
              <a:ext cx="753166" cy="1546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570920" y="4323574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info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099885" y="4333562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info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71686" y="4334816"/>
              <a:ext cx="6096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000" dirty="0" smtClean="0">
                  <a:solidFill>
                    <a:srgbClr val="002060"/>
                  </a:solidFill>
                  <a:latin typeface="Verdana Pro Cond" pitchFamily="34" charset="0"/>
                </a:rPr>
                <a:t>info</a:t>
              </a:r>
              <a:endParaRPr lang="en-CA" sz="1000" dirty="0">
                <a:solidFill>
                  <a:srgbClr val="002060"/>
                </a:solidFill>
                <a:latin typeface="Verdana Pro Cond" pitchFamily="34" charset="0"/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V="1">
              <a:off x="2896144" y="3619052"/>
              <a:ext cx="3758" cy="26714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22" idx="2"/>
            </p:cNvCxnSpPr>
            <p:nvPr/>
          </p:nvCxnSpPr>
          <p:spPr>
            <a:xfrm flipH="1" flipV="1">
              <a:off x="3886200" y="3612359"/>
              <a:ext cx="381000" cy="29689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V="1">
              <a:off x="4495800" y="3605667"/>
              <a:ext cx="351233" cy="30359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endCxn id="24" idx="2"/>
            </p:cNvCxnSpPr>
            <p:nvPr/>
          </p:nvCxnSpPr>
          <p:spPr>
            <a:xfrm flipV="1">
              <a:off x="5587149" y="3598973"/>
              <a:ext cx="280251" cy="367169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endCxn id="23" idx="2"/>
            </p:cNvCxnSpPr>
            <p:nvPr/>
          </p:nvCxnSpPr>
          <p:spPr>
            <a:xfrm flipH="1" flipV="1">
              <a:off x="4876800" y="3605666"/>
              <a:ext cx="457200" cy="360476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pic>
          <p:nvPicPr>
            <p:cNvPr id="27" name="Picture 5" descr="C:\Users\edpluci\AppData\Local\Microsoft\Windows\INetCache\IE\BKSVDMH5\15355-illustration-of-a-blue-information-button-pv[1]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3886200"/>
              <a:ext cx="437374" cy="437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3810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ARTICULATE_PRESENTATION_ID" val="4465"/>
  <p:tag name="ARTICULATE_SLIDE_COUNT" val="11"/>
  <p:tag name="ARTICULATE_PRESENTER_VERSION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IES_UNSET" val="1"/>
  <p:tag name="ARTICULATE_PLAYER_SEEKBAR" val="False"/>
  <p:tag name="ARTICULATE_PLAYER_CONTROL_PLAYPAUSE" val="False"/>
  <p:tag name="QUIZMAKER_QUIZ_FILENAME" val="H:\Baycrest_eLearning\Process\Final Quiz.quiz"/>
  <p:tag name="ARTICULATE_SLIDE_PAUSE" val="0"/>
  <p:tag name="OVERRIDE" val="QUIZMAKER_QUIZ_SLIDE"/>
  <p:tag name="QUIZMAKER_QUIZ_TITLE" val="Final Quiz"/>
  <p:tag name="ARTICULATE_DESCRIPTION" val="Quiz - 1 question"/>
  <p:tag name="QUIZMAKER_QUIZ_SLIDE_ID" val="286"/>
  <p:tag name="QUIZMAKER_QUIZ_FORCE_UPDATE" val="0"/>
  <p:tag name="AQP_PASS_SCORE" val="80"/>
  <p:tag name="QUIZMAKER_LAST_MODIFY_DATE" val="42423.4645833333"/>
  <p:tag name="EMBEDDEDCONTENT_LASTWRITETIMEUTC" val="2016-02-23 16:09:00Z"/>
  <p:tag name="ELAPSEDTIME" val="0"/>
  <p:tag name="ARTICULATE_LOCK_SLIDE" val="1"/>
  <p:tag name="AQP_PASS_ACTION" val="2"/>
  <p:tag name="AQP_FAIL_ACTION" val="2"/>
  <p:tag name="ARTICULATE_SHOW_IN_MENU" val="multipleitem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Y" val="1"/>
  <p:tag name="ART_QM_A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Y" val="1"/>
  <p:tag name="ART_QM_B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QM_PROPERTY" val="1"/>
  <p:tag name="ART_QM_A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owerPoint Template" ma:contentTypeID="0x0101003DF0BEDCCFCD0849B9DC0E1946853D7000AC610AC06510A14BACD0B550AC9616E8" ma:contentTypeVersion="8" ma:contentTypeDescription="" ma:contentTypeScope="" ma:versionID="61009ffb22c12543d77e925908140b5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95c9be42d76f0f866321a56399f0f0a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9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10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11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2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13" nillable="true" ma:displayName="Number of Likes" ma:internalName="LikesCount">
      <xsd:simpleType>
        <xsd:restriction base="dms:Unknown"/>
      </xsd:simpleType>
    </xsd:element>
    <xsd:element name="LikedBy" ma:index="14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 ma:index="8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kesCount xmlns="http://schemas.microsoft.com/sharepoint/v3" xsi:nil="true"/>
    <Ratings xmlns="http://schemas.microsoft.com/sharepoint/v3">4,2,</Ratings>
    <LikedBy xmlns="http://schemas.microsoft.com/sharepoint/v3">
      <UserInfo>
        <DisplayName/>
        <AccountId xsi:nil="true"/>
        <AccountType/>
      </UserInfo>
    </LikedBy>
    <RatedBy xmlns="http://schemas.microsoft.com/sharepoint/v3">
      <UserInfo>
        <DisplayName>Patterson, Maureen</DisplayName>
        <AccountId>67</AccountId>
        <AccountType/>
      </UserInfo>
      <UserInfo>
        <DisplayName>i:0#.w|ontarioshores\germanesea</DisplayName>
        <AccountId>282</AccountId>
        <AccountType/>
      </UserInfo>
    </RatedBy>
    <RatingCount xmlns="http://schemas.microsoft.com/sharepoint/v3">2</RatingCount>
    <AverageRating xmlns="http://schemas.microsoft.com/sharepoint/v3">3</AverageRating>
  </documentManagement>
</p:properties>
</file>

<file path=customXml/itemProps1.xml><?xml version="1.0" encoding="utf-8"?>
<ds:datastoreItem xmlns:ds="http://schemas.openxmlformats.org/officeDocument/2006/customXml" ds:itemID="{62527B09-CADD-43DE-8D12-5D613F283F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95D555-A160-4146-84BD-CA5C7484BB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C7DE96-A4D5-43B4-85A2-E3C24DCC781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7B5A298-38BD-4951-8609-0BD8C60435F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532</TotalTime>
  <Words>323</Words>
  <Application>Microsoft Office PowerPoint</Application>
  <PresentationFormat>On-screen Show (4:3)</PresentationFormat>
  <Paragraphs>62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Final Quiz</vt:lpstr>
    </vt:vector>
  </TitlesOfParts>
  <Company>Ontario Shores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 User account</dc:creator>
  <cp:lastModifiedBy>Cindy Plunkett</cp:lastModifiedBy>
  <cp:revision>44</cp:revision>
  <cp:lastPrinted>2016-02-11T12:30:54Z</cp:lastPrinted>
  <dcterms:created xsi:type="dcterms:W3CDTF">2015-12-22T19:34:51Z</dcterms:created>
  <dcterms:modified xsi:type="dcterms:W3CDTF">2016-02-23T16:10:31Z</dcterms:modified>
  <cp:category>PowerPoint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0x0101003DF0BEDCCFCD0849B9DC0E1946853D7000AC610AC06510A14BACD0B550AC9616E8</vt:lpwstr>
  </property>
  <property fmtid="{D5CDD505-2E9C-101B-9397-08002B2CF9AE}" pid="3" name="Ratings">
    <vt:lpwstr>4,2,</vt:lpwstr>
  </property>
  <property fmtid="{D5CDD505-2E9C-101B-9397-08002B2CF9AE}" pid="4" name="AverageRating">
    <vt:lpwstr>3.00000000000000</vt:lpwstr>
  </property>
  <property fmtid="{D5CDD505-2E9C-101B-9397-08002B2CF9AE}" pid="5" name="RatedBy">
    <vt:lpwstr>67;#Patterson, Maureen;#282;#i:0#.w|ontarioshores\germanesea</vt:lpwstr>
  </property>
  <property fmtid="{D5CDD505-2E9C-101B-9397-08002B2CF9AE}" pid="6" name="RatingCount">
    <vt:lpwstr>2</vt:lpwstr>
  </property>
  <property fmtid="{D5CDD505-2E9C-101B-9397-08002B2CF9AE}" pid="7" name="display_urn:schemas-microsoft-com:office:office#RatedBy">
    <vt:lpwstr>Patterson, Maureen;Germanese, Angelica</vt:lpwstr>
  </property>
  <property fmtid="{D5CDD505-2E9C-101B-9397-08002B2CF9AE}" pid="8" name="LikesCount">
    <vt:lpwstr/>
  </property>
  <property fmtid="{D5CDD505-2E9C-101B-9397-08002B2CF9AE}" pid="9" name="LikedBy">
    <vt:lpwstr/>
  </property>
  <property fmtid="{D5CDD505-2E9C-101B-9397-08002B2CF9AE}" pid="10" name="ArticulateGUID">
    <vt:lpwstr>375867DB-142F-4D3F-B191-F3B8F2CA437F</vt:lpwstr>
  </property>
  <property fmtid="{D5CDD505-2E9C-101B-9397-08002B2CF9AE}" pid="11" name="ArticulatePath">
    <vt:lpwstr>ActionMappingGuide</vt:lpwstr>
  </property>
  <property fmtid="{D5CDD505-2E9C-101B-9397-08002B2CF9AE}" pid="12" name="ArticulateProjectVersion">
    <vt:lpwstr>7</vt:lpwstr>
  </property>
  <property fmtid="{D5CDD505-2E9C-101B-9397-08002B2CF9AE}" pid="13" name="ArticulateUseProject">
    <vt:lpwstr>1</vt:lpwstr>
  </property>
  <property fmtid="{D5CDD505-2E9C-101B-9397-08002B2CF9AE}" pid="14" name="ArticulateProjectFull">
    <vt:lpwstr>H:\Baycrest_eLearning\Process\ActionMappingGuide.ppta</vt:lpwstr>
  </property>
</Properties>
</file>